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CE8EA"/>
    <a:srgbClr val="F8D0D4"/>
    <a:srgbClr val="FF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68" d="100"/>
          <a:sy n="68" d="100"/>
        </p:scale>
        <p:origin x="80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LEFT"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1" y="0"/>
            <a:ext cx="12192000" cy="58176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7" name="Bar"/>
          <p:cNvSpPr/>
          <p:nvPr/>
        </p:nvSpPr>
        <p:spPr bwMode="ltGray">
          <a:xfrm>
            <a:off x="1" y="5816600"/>
            <a:ext cx="12192000" cy="104400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 bwMode="gray">
          <a:xfrm>
            <a:off x="1055343" y="0"/>
            <a:ext cx="10081312" cy="3744000"/>
          </a:xfrm>
        </p:spPr>
        <p:txBody>
          <a:bodyPr anchor="b"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defRPr sz="8800">
                <a:solidFill>
                  <a:srgbClr val="FFFFFF"/>
                </a:solidFill>
                <a:latin typeface="Bebas Neue" panose="020B0506020202020201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 bwMode="gray">
          <a:xfrm>
            <a:off x="1055343" y="3744000"/>
            <a:ext cx="10081312" cy="2070000"/>
          </a:xfrm>
        </p:spPr>
        <p:txBody>
          <a:bodyPr/>
          <a:lstStyle>
            <a:lvl1pPr marL="0" indent="0" algn="l">
              <a:buNone/>
              <a:defRPr sz="4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5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5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4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5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2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4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5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1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3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9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 bwMode="gray">
          <a:xfrm>
            <a:off x="540070" y="1512000"/>
            <a:ext cx="11111046" cy="429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3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&amp; CONTENT">
    <p:bg bwMode="gray">
      <p:bgPr>
        <a:solidFill>
          <a:srgbClr val="0021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 bwMode="gray">
          <a:xfrm>
            <a:off x="540070" y="1512000"/>
            <a:ext cx="11111046" cy="429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8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&amp; CONTENT">
    <p:bg bwMode="gray">
      <p:bgPr>
        <a:solidFill>
          <a:srgbClr val="1F74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 bwMode="gray">
          <a:xfrm>
            <a:off x="540070" y="1512000"/>
            <a:ext cx="11111046" cy="429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7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&amp; CONTENT">
    <p:bg bwMode="gray">
      <p:bgPr>
        <a:solidFill>
          <a:srgbClr val="144D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 bwMode="gray">
          <a:xfrm>
            <a:off x="540070" y="1512000"/>
            <a:ext cx="11111046" cy="429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8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LE &amp; CONTENT">
    <p:bg bwMode="ltGray">
      <p:bgPr>
        <a:gradFill flip="none" rotWithShape="1">
          <a:gsLst>
            <a:gs pos="0">
              <a:srgbClr val="002164"/>
            </a:gs>
            <a:gs pos="100000">
              <a:srgbClr val="00113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 bwMode="gray">
          <a:xfrm>
            <a:off x="540070" y="1512000"/>
            <a:ext cx="11111046" cy="429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3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"/>
          <p:cNvSpPr>
            <a:spLocks noGrp="1"/>
          </p:cNvSpPr>
          <p:nvPr>
            <p:ph type="body" idx="1"/>
          </p:nvPr>
        </p:nvSpPr>
        <p:spPr bwMode="gray">
          <a:xfrm>
            <a:off x="540070" y="1512000"/>
            <a:ext cx="11111046" cy="429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 bwMode="gray">
          <a:xfrm>
            <a:off x="10210929" y="6084000"/>
            <a:ext cx="1440187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D201E57-406B-4847-B7B3-84B86F764A5A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 bwMode="gray">
          <a:xfrm>
            <a:off x="3935312" y="6084000"/>
            <a:ext cx="432056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4"/>
          </p:nvPr>
        </p:nvSpPr>
        <p:spPr bwMode="gray">
          <a:xfrm>
            <a:off x="540070" y="6084000"/>
            <a:ext cx="900117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6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28975" y="1725168"/>
            <a:ext cx="9144000" cy="4495800"/>
          </a:xfrm>
        </p:spPr>
        <p:txBody>
          <a:bodyPr>
            <a:noAutofit/>
          </a:bodyPr>
          <a:lstStyle/>
          <a:p>
            <a:pPr lvl="0">
              <a:spcAft>
                <a:spcPts val="2400"/>
              </a:spcAft>
            </a:pPr>
            <a:r>
              <a:rPr lang="fa-IR" sz="3600" dirty="0">
                <a:latin typeface="Times New Roman" panose="02020603050405020304" pitchFamily="18" charset="0"/>
                <a:cs typeface="B Titr" pitchFamily="2" charset="-78"/>
              </a:rPr>
              <a:t>عنوان مقاله:</a:t>
            </a:r>
            <a:br>
              <a:rPr lang="fa-IR" sz="3600" dirty="0">
                <a:latin typeface="Times New Roman" panose="02020603050405020304" pitchFamily="18" charset="0"/>
                <a:cs typeface="B Titr" pitchFamily="2" charset="-78"/>
              </a:rPr>
            </a:br>
            <a:br>
              <a:rPr lang="fa-IR" sz="3600" dirty="0">
                <a:latin typeface="Times New Roman" panose="02020603050405020304" pitchFamily="18" charset="0"/>
                <a:cs typeface="B Titr" pitchFamily="2" charset="-78"/>
              </a:rPr>
            </a:br>
            <a:br>
              <a:rPr lang="fa-IR" sz="3600" dirty="0"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2800" dirty="0">
                <a:latin typeface="Times New Roman" panose="02020603050405020304" pitchFamily="18" charset="0"/>
                <a:cs typeface="B Titr" pitchFamily="2" charset="-78"/>
              </a:rPr>
              <a:t>ارائه دهنده:</a:t>
            </a:r>
            <a:br>
              <a:rPr lang="fa-IR" sz="3600" dirty="0">
                <a:latin typeface="Times New Roman" panose="02020603050405020304" pitchFamily="18" charset="0"/>
                <a:cs typeface="B Titr" pitchFamily="2" charset="-78"/>
              </a:rPr>
            </a:br>
            <a:br>
              <a:rPr lang="fa-IR" sz="3600" dirty="0"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2400" dirty="0">
                <a:latin typeface="Times New Roman" panose="02020603050405020304" pitchFamily="18" charset="0"/>
                <a:cs typeface="B Titr" pitchFamily="2" charset="-78"/>
              </a:rPr>
              <a:t>نویسندگان به همراه نام سازمان/دانشگاه:</a:t>
            </a:r>
            <a:br>
              <a:rPr lang="fa-IR" sz="3600" dirty="0">
                <a:latin typeface="Times New Roman" panose="02020603050405020304" pitchFamily="18" charset="0"/>
                <a:cs typeface="B Titr" pitchFamily="2" charset="-78"/>
              </a:rPr>
            </a:br>
            <a:br>
              <a:rPr lang="fa-IR" sz="3600" dirty="0">
                <a:latin typeface="Times New Roman" panose="02020603050405020304" pitchFamily="18" charset="0"/>
                <a:cs typeface="B Titr" pitchFamily="2" charset="-78"/>
              </a:rPr>
            </a:br>
            <a:endParaRPr lang="en-US" sz="3600" b="1" dirty="0"/>
          </a:p>
        </p:txBody>
      </p:sp>
      <p:sp>
        <p:nvSpPr>
          <p:cNvPr id="2" name="Rectangle 1"/>
          <p:cNvSpPr/>
          <p:nvPr/>
        </p:nvSpPr>
        <p:spPr>
          <a:xfrm>
            <a:off x="1828975" y="1455382"/>
            <a:ext cx="92159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000" dirty="0">
                <a:solidFill>
                  <a:srgbClr val="0070C0"/>
                </a:solidFill>
                <a:cs typeface="B Titr" pitchFamily="2" charset="-78"/>
              </a:rPr>
              <a:t>31 امین کنفرانس بین المللی </a:t>
            </a:r>
            <a:r>
              <a:rPr lang="fa-IR" sz="4000">
                <a:solidFill>
                  <a:srgbClr val="0070C0"/>
                </a:solidFill>
                <a:cs typeface="B Titr" pitchFamily="2" charset="-78"/>
              </a:rPr>
              <a:t>مهندسی برق- </a:t>
            </a:r>
            <a:r>
              <a:rPr lang="fa-IR" sz="4000" dirty="0">
                <a:solidFill>
                  <a:srgbClr val="0070C0"/>
                </a:solidFill>
                <a:cs typeface="B Titr" pitchFamily="2" charset="-78"/>
              </a:rPr>
              <a:t>1402</a:t>
            </a:r>
            <a:endParaRPr lang="en-US" sz="4000" dirty="0">
              <a:solidFill>
                <a:srgbClr val="0070C0"/>
              </a:solidFill>
              <a:cs typeface="B Titr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50" y="0"/>
            <a:ext cx="1222548" cy="14802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901" y="0"/>
            <a:ext cx="1516327" cy="14454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731" y="14492"/>
            <a:ext cx="1524269" cy="1550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677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975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600" b="1" dirty="0">
                <a:solidFill>
                  <a:srgbClr val="0070C0"/>
                </a:solidFill>
                <a:cs typeface="B Koodak" pitchFamily="2" charset="-78"/>
              </a:rPr>
              <a:t>چگونگی آماده سازی</a:t>
            </a:r>
            <a:endParaRPr lang="en-US" sz="3600" b="1" dirty="0">
              <a:solidFill>
                <a:srgbClr val="0070C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/>
            <a:r>
              <a:rPr lang="fa-IR" altLang="en-US" sz="2000" dirty="0">
                <a:cs typeface="B Koodak" pitchFamily="2" charset="-78"/>
              </a:rPr>
              <a:t>فايل با استفاده از نرم‌افزار </a:t>
            </a:r>
            <a:r>
              <a:rPr lang="en-US" altLang="en-US" sz="2000" dirty="0">
                <a:cs typeface="B Koodak" pitchFamily="2" charset="-78"/>
              </a:rPr>
              <a:t>PowerPoint</a:t>
            </a:r>
            <a:r>
              <a:rPr lang="fa-IR" altLang="en-US" sz="2000" dirty="0">
                <a:cs typeface="B Koodak" pitchFamily="2" charset="-78"/>
              </a:rPr>
              <a:t> تهيه شود.</a:t>
            </a:r>
          </a:p>
          <a:p>
            <a:pPr algn="just" rtl="1"/>
            <a:r>
              <a:rPr lang="fa-IR" altLang="en-US" sz="2000" dirty="0">
                <a:cs typeface="B Koodak" pitchFamily="2" charset="-78"/>
              </a:rPr>
              <a:t>اسلایدها حداقل 10 و حداکثر 20 اسلاید باشد.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237328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Koodak" panose="00000700000000000000" pitchFamily="2" charset="-78"/>
              </a:rPr>
              <a:t>31 امین کنفرانس بین المللی مهندسی برق (</a:t>
            </a:r>
            <a:r>
              <a:rPr lang="en-US" sz="2400" b="1" dirty="0">
                <a:cs typeface="B Koodak" panose="00000700000000000000" pitchFamily="2" charset="-78"/>
              </a:rPr>
              <a:t>ICEE2023</a:t>
            </a:r>
            <a:r>
              <a:rPr lang="fa-IR" sz="2400" b="1" dirty="0">
                <a:cs typeface="B Koodak" panose="00000700000000000000" pitchFamily="2" charset="-78"/>
              </a:rPr>
              <a:t>)</a:t>
            </a:r>
            <a:endParaRPr lang="en-US" sz="2400" b="1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04871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237328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Koodak" panose="00000700000000000000" pitchFamily="2" charset="-78"/>
              </a:rPr>
              <a:t>31 امین کنفرانس بین المللی مهندسی برق (</a:t>
            </a:r>
            <a:r>
              <a:rPr lang="en-US" sz="2400" b="1" dirty="0">
                <a:cs typeface="B Koodak" panose="00000700000000000000" pitchFamily="2" charset="-78"/>
              </a:rPr>
              <a:t>ICEE2023</a:t>
            </a:r>
            <a:r>
              <a:rPr lang="fa-IR" sz="2400" b="1" dirty="0">
                <a:cs typeface="B Koodak" panose="00000700000000000000" pitchFamily="2" charset="-78"/>
              </a:rPr>
              <a:t>)</a:t>
            </a:r>
            <a:endParaRPr lang="en-US" sz="2400" b="1" dirty="0">
              <a:cs typeface="B Koodak" panose="00000700000000000000" pitchFamily="2" charset="-78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600" b="1" dirty="0">
                <a:solidFill>
                  <a:srgbClr val="0070C0"/>
                </a:solidFill>
                <a:cs typeface="B Koodak" pitchFamily="2" charset="-78"/>
              </a:rPr>
              <a:t>طراحی اسلایدها</a:t>
            </a:r>
            <a:endParaRPr lang="en-US" sz="3600" b="1" dirty="0">
              <a:solidFill>
                <a:srgbClr val="0070C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>
                <a:cs typeface="B Koodak" pitchFamily="2" charset="-78"/>
              </a:rPr>
              <a:t>عنوان مقاله در اسلايد صفحه اول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>
                <a:cs typeface="B Koodak" pitchFamily="2" charset="-78"/>
              </a:rPr>
              <a:t>متن خوانا باشد و اندازه فونت مناسب (</a:t>
            </a:r>
            <a:r>
              <a:rPr lang="fa-IR" sz="2000" dirty="0">
                <a:cs typeface="B Koodak" pitchFamily="2" charset="-78"/>
              </a:rPr>
              <a:t>فونت: </a:t>
            </a:r>
            <a:r>
              <a:rPr lang="en-US" sz="2000" dirty="0">
                <a:cs typeface="B Koodak" pitchFamily="2" charset="-78"/>
              </a:rPr>
              <a:t>B </a:t>
            </a:r>
            <a:r>
              <a:rPr lang="en-US" sz="2000" dirty="0" err="1">
                <a:cs typeface="B Koodak" pitchFamily="2" charset="-78"/>
              </a:rPr>
              <a:t>Koodak</a:t>
            </a:r>
            <a:r>
              <a:rPr lang="en-US" sz="2000" dirty="0">
                <a:cs typeface="B Koodak" pitchFamily="2" charset="-78"/>
              </a:rPr>
              <a:t> 20</a:t>
            </a:r>
            <a:r>
              <a:rPr lang="fa-IR" sz="2000" dirty="0">
                <a:cs typeface="B Koodak" pitchFamily="2" charset="-78"/>
              </a:rPr>
              <a:t>) رعایت شود.</a:t>
            </a:r>
            <a:endParaRPr lang="fa-IR" altLang="en-US" sz="2000" dirty="0">
              <a:cs typeface="B Koodak" pitchFamily="2" charset="-78"/>
            </a:endParaRP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>
                <a:cs typeface="B Koodak" pitchFamily="2" charset="-78"/>
              </a:rPr>
              <a:t>شكل ها و نمودارها واضح و در ابعاد مناسب و واضح باشند.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>
                <a:cs typeface="B Koodak" pitchFamily="2" charset="-78"/>
              </a:rPr>
              <a:t>برای جداول دارا بودن توضیحات بالای جدول الزامی است و فونت انتخابی خوانا باشد.</a:t>
            </a: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558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600" b="1" dirty="0">
                <a:solidFill>
                  <a:srgbClr val="0070C0"/>
                </a:solidFill>
                <a:cs typeface="B Koodak" pitchFamily="2" charset="-78"/>
              </a:rPr>
              <a:t>نکات مهم</a:t>
            </a:r>
            <a:endParaRPr lang="en-US" sz="3600" b="1" dirty="0">
              <a:solidFill>
                <a:srgbClr val="0070C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>
                <a:cs typeface="B Koodak" pitchFamily="2" charset="-78"/>
              </a:rPr>
              <a:t>کل </a:t>
            </a:r>
            <a:r>
              <a:rPr lang="fa-IR" sz="2000" dirty="0">
                <a:cs typeface="B Koodak" pitchFamily="2" charset="-78"/>
              </a:rPr>
              <a:t>اسلاید ها از شروع ارائه تا پایان آن </a:t>
            </a:r>
            <a:r>
              <a:rPr lang="fa-IR" sz="2000" b="1" dirty="0">
                <a:solidFill>
                  <a:srgbClr val="FF0000"/>
                </a:solidFill>
                <a:cs typeface="B Koodak" pitchFamily="2" charset="-78"/>
              </a:rPr>
              <a:t>حداکثر 20 اسلاید </a:t>
            </a:r>
            <a:r>
              <a:rPr lang="fa-IR" sz="2000" dirty="0">
                <a:cs typeface="B Koodak" pitchFamily="2" charset="-78"/>
              </a:rPr>
              <a:t>باشد.</a:t>
            </a:r>
          </a:p>
          <a:p>
            <a:pPr algn="just" rtl="1">
              <a:spcAft>
                <a:spcPts val="600"/>
              </a:spcAft>
            </a:pPr>
            <a:endParaRPr lang="fa-IR" sz="2000" dirty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237328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Koodak" panose="00000700000000000000" pitchFamily="2" charset="-78"/>
              </a:rPr>
              <a:t>31 امین کنفرانس بین المللی مهندسی برق (</a:t>
            </a:r>
            <a:r>
              <a:rPr lang="en-US" sz="2400" b="1" dirty="0">
                <a:cs typeface="B Koodak" panose="00000700000000000000" pitchFamily="2" charset="-78"/>
              </a:rPr>
              <a:t>ICEE2023</a:t>
            </a:r>
            <a:r>
              <a:rPr lang="fa-IR" sz="2400" b="1" dirty="0">
                <a:cs typeface="B Koodak" panose="00000700000000000000" pitchFamily="2" charset="-78"/>
              </a:rPr>
              <a:t>)</a:t>
            </a:r>
            <a:endParaRPr lang="en-US" sz="2400" b="1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7268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altLang="en-US" sz="3600" b="1" dirty="0">
                <a:solidFill>
                  <a:srgbClr val="0070C0"/>
                </a:solidFill>
                <a:cs typeface="B Koodak" pitchFamily="2" charset="-78"/>
              </a:rPr>
              <a:t>نبایدها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FF0000"/>
                </a:solidFill>
                <a:cs typeface="B Koodak" pitchFamily="2" charset="-78"/>
              </a:rPr>
              <a:t>هر گونه تبليغ يا آگهي به نفع شركتها و سازمانها به صورت متن يا عكس</a:t>
            </a:r>
          </a:p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FF0000"/>
                </a:solidFill>
                <a:cs typeface="B Koodak" pitchFamily="2" charset="-78"/>
              </a:rPr>
              <a:t>تشكر و قدرداني از افراد، شركتها، و سازمانها</a:t>
            </a:r>
          </a:p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FF0000"/>
                </a:solidFill>
                <a:cs typeface="B Koodak" pitchFamily="2" charset="-78"/>
              </a:rPr>
              <a:t>هر مطلب غير مرتبط با مقاله</a:t>
            </a:r>
          </a:p>
          <a:p>
            <a:pPr algn="just" rtl="1">
              <a:spcAft>
                <a:spcPts val="600"/>
              </a:spcAft>
            </a:pPr>
            <a:endParaRPr lang="fa-IR" sz="2000" dirty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237328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Koodak" panose="00000700000000000000" pitchFamily="2" charset="-78"/>
              </a:rPr>
              <a:t>31 امین کنفرانس بین المللی مهندسی برق (</a:t>
            </a:r>
            <a:r>
              <a:rPr lang="en-US" sz="2400" b="1" dirty="0">
                <a:cs typeface="B Koodak" panose="00000700000000000000" pitchFamily="2" charset="-78"/>
              </a:rPr>
              <a:t>ICEE2023</a:t>
            </a:r>
            <a:r>
              <a:rPr lang="fa-IR" sz="2400" b="1" dirty="0">
                <a:cs typeface="B Koodak" panose="00000700000000000000" pitchFamily="2" charset="-78"/>
              </a:rPr>
              <a:t>)</a:t>
            </a:r>
            <a:endParaRPr lang="en-US" sz="2400" b="1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8638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a-IR" altLang="en-US" sz="3600" b="1" dirty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spcAft>
                <a:spcPts val="600"/>
              </a:spcAft>
            </a:pPr>
            <a:endParaRPr lang="fa-IR" sz="2000" dirty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237328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Koodak" panose="00000700000000000000" pitchFamily="2" charset="-78"/>
              </a:rPr>
              <a:t>31 امین کنفرانس بین المللی مهندسی برق (</a:t>
            </a:r>
            <a:r>
              <a:rPr lang="en-US" sz="2400" b="1" dirty="0">
                <a:cs typeface="B Koodak" panose="00000700000000000000" pitchFamily="2" charset="-78"/>
              </a:rPr>
              <a:t>ICEE2023</a:t>
            </a:r>
            <a:r>
              <a:rPr lang="fa-IR" sz="2400" b="1" dirty="0">
                <a:cs typeface="B Koodak" panose="00000700000000000000" pitchFamily="2" charset="-78"/>
              </a:rPr>
              <a:t>)</a:t>
            </a:r>
            <a:endParaRPr lang="en-US" sz="2400" b="1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46914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a-IR" altLang="en-US" sz="3600" b="1" dirty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spcAft>
                <a:spcPts val="600"/>
              </a:spcAft>
            </a:pPr>
            <a:endParaRPr lang="fa-IR" sz="2000" dirty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87461" y="1655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altLang="en-US" sz="5400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پرسش و پاسخ</a:t>
            </a:r>
          </a:p>
          <a:p>
            <a:endParaRPr lang="fa-IR" sz="5400" b="1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  <a:p>
            <a:r>
              <a:rPr lang="fa-IR" sz="2800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باتشکر از حسن توجه شما</a:t>
            </a:r>
            <a:endParaRPr lang="en-US" sz="2800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988298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PL Styleguide">
      <a:dk1>
        <a:sysClr val="windowText" lastClr="000000"/>
      </a:dk1>
      <a:lt1>
        <a:sysClr val="window" lastClr="FFFFFF"/>
      </a:lt1>
      <a:dk2>
        <a:srgbClr val="2C3E50"/>
      </a:dk2>
      <a:lt2>
        <a:srgbClr val="FFFFFF"/>
      </a:lt2>
      <a:accent1>
        <a:srgbClr val="3498DB"/>
      </a:accent1>
      <a:accent2>
        <a:srgbClr val="C8303F"/>
      </a:accent2>
      <a:accent3>
        <a:srgbClr val="9BBB59"/>
      </a:accent3>
      <a:accent4>
        <a:srgbClr val="FFC000"/>
      </a:accent4>
      <a:accent5>
        <a:srgbClr val="814993"/>
      </a:accent5>
      <a:accent6>
        <a:srgbClr val="45B1CB"/>
      </a:accent6>
      <a:hlink>
        <a:srgbClr val="7F7F7F"/>
      </a:hlink>
      <a:folHlink>
        <a:srgbClr val="7F7F7F"/>
      </a:folHlink>
    </a:clrScheme>
    <a:fontScheme name="PL Styleguide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lIns="36000" tIns="36000" rIns="36000" bIns="36000" rtlCol="0" anchor="ctr"/>
      <a:lstStyle>
        <a:defPPr algn="ctr">
          <a:lnSpc>
            <a:spcPct val="90000"/>
          </a:lnSpc>
          <a:spcAft>
            <a:spcPts val="1000"/>
          </a:spcAft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1">
              <a:lumMod val="65000"/>
            </a:schemeClr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lnSpc>
            <a:spcPct val="90000"/>
          </a:lnSpc>
          <a:spcAft>
            <a:spcPts val="1000"/>
          </a:spcAft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heme11" id="{6E403D25-B736-49CD-90B7-4FB6EA5B2F56}" vid="{7B1958E1-03DA-43D4-8CB4-42206AB2701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Theme11</Template>
  <TotalTime>106</TotalTime>
  <Words>209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Bebas Neue</vt:lpstr>
      <vt:lpstr>Calibri</vt:lpstr>
      <vt:lpstr>Calibri Light</vt:lpstr>
      <vt:lpstr>Times New Roman</vt:lpstr>
      <vt:lpstr>Wingdings</vt:lpstr>
      <vt:lpstr>Theme11</vt:lpstr>
      <vt:lpstr>عنوان مقاله:   ارائه دهنده:  نویسندگان به همراه نام سازمان/دانشگاه: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Safavi</dc:creator>
  <cp:lastModifiedBy>negar</cp:lastModifiedBy>
  <cp:revision>16</cp:revision>
  <dcterms:created xsi:type="dcterms:W3CDTF">2020-12-07T07:52:03Z</dcterms:created>
  <dcterms:modified xsi:type="dcterms:W3CDTF">2023-04-29T09:30:29Z</dcterms:modified>
</cp:coreProperties>
</file>